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79799e010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79799e010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79799e010c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79799e010c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79799e010c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79799e010c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79799e010c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79799e010c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79799e010c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79799e010c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79799e010c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79799e010c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79799e010c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79799e010c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79799e010c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79799e010c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Værdier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På Mellerup Friskole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38150" lvl="0" marL="685800" rtl="0" algn="l">
              <a:spcBef>
                <a:spcPts val="0"/>
              </a:spcBef>
              <a:spcAft>
                <a:spcPts val="0"/>
              </a:spcAft>
              <a:buClr>
                <a:srgbClr val="6C6C6F"/>
              </a:buClr>
              <a:buSzPts val="3300"/>
              <a:buChar char="●"/>
            </a:pPr>
            <a:r>
              <a:rPr lang="da" sz="3300">
                <a:solidFill>
                  <a:srgbClr val="6C6C6F"/>
                </a:solidFill>
                <a:highlight>
                  <a:srgbClr val="FFFFFF"/>
                </a:highlight>
              </a:rPr>
              <a:t>At skabe et forpligtende fællesskab, hvor alle regnes for ligeværdige, og hvor det enkelte menneske har ansvar og frihed inden for fællesskabets rammer.</a:t>
            </a:r>
            <a:endParaRPr sz="3300">
              <a:solidFill>
                <a:srgbClr val="6C6C6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da" sz="4900"/>
              <a:t>A</a:t>
            </a:r>
            <a:r>
              <a:rPr b="1" lang="da" sz="4900"/>
              <a:t>lle forældre skal deltage i lige mange arrangementer</a:t>
            </a:r>
            <a:endParaRPr b="1" sz="4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38150" lvl="0" marL="685800" rtl="0" algn="l">
              <a:spcBef>
                <a:spcPts val="0"/>
              </a:spcBef>
              <a:spcAft>
                <a:spcPts val="0"/>
              </a:spcAft>
              <a:buClr>
                <a:srgbClr val="6C6C6F"/>
              </a:buClr>
              <a:buSzPts val="3300"/>
              <a:buChar char="●"/>
            </a:pPr>
            <a:r>
              <a:rPr lang="da" sz="3300">
                <a:solidFill>
                  <a:srgbClr val="6C6C6F"/>
                </a:solidFill>
                <a:highlight>
                  <a:srgbClr val="FFFFFF"/>
                </a:highlight>
              </a:rPr>
              <a:t>At det enkelte menneske regnes for et sammensat individ, hvor man ser mangfoldighed og forskellighed som en styrke.</a:t>
            </a:r>
            <a:endParaRPr sz="3300">
              <a:solidFill>
                <a:srgbClr val="6C6C6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da" sz="4700"/>
              <a:t>De boglige og de praktisk/musiske færdigheder er lige vigtige</a:t>
            </a:r>
            <a:endParaRPr b="1" sz="47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38150" lvl="0" marL="685800" rtl="0" algn="l">
              <a:spcBef>
                <a:spcPts val="0"/>
              </a:spcBef>
              <a:spcAft>
                <a:spcPts val="0"/>
              </a:spcAft>
              <a:buClr>
                <a:srgbClr val="6C6C6F"/>
              </a:buClr>
              <a:buSzPts val="3300"/>
              <a:buChar char="●"/>
            </a:pPr>
            <a:r>
              <a:rPr lang="da" sz="3300">
                <a:solidFill>
                  <a:srgbClr val="6C6C6F"/>
                </a:solidFill>
                <a:highlight>
                  <a:srgbClr val="FFFFFF"/>
                </a:highlight>
              </a:rPr>
              <a:t>At institutionen lever i et samspil mellem tradition og fornyelse, og at vi forholder os både til vores kulturarv og til den tid, vi lever i.</a:t>
            </a:r>
            <a:endParaRPr sz="3300">
              <a:solidFill>
                <a:srgbClr val="6C6C6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da" sz="4600"/>
              <a:t>Børn har brug for forudsigelighed, derfor skal vi altid holde fast i vores traditioner</a:t>
            </a:r>
            <a:endParaRPr b="1" sz="4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38150" lvl="0" marL="685800" rtl="0" algn="l">
              <a:spcBef>
                <a:spcPts val="0"/>
              </a:spcBef>
              <a:spcAft>
                <a:spcPts val="0"/>
              </a:spcAft>
              <a:buClr>
                <a:srgbClr val="6C6C6F"/>
              </a:buClr>
              <a:buSzPts val="3300"/>
              <a:buChar char="●"/>
            </a:pPr>
            <a:r>
              <a:rPr lang="da" sz="3300">
                <a:solidFill>
                  <a:srgbClr val="6C6C6F"/>
                </a:solidFill>
                <a:highlight>
                  <a:srgbClr val="FFFFFF"/>
                </a:highlight>
              </a:rPr>
              <a:t>At fremme aktiv medvirken og ansvarlighed i fællesskaber og demokratiske samfund</a:t>
            </a:r>
            <a:endParaRPr sz="3300">
              <a:solidFill>
                <a:srgbClr val="6C6C6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da" sz="4000"/>
              <a:t>Skolen skal </a:t>
            </a:r>
            <a:r>
              <a:rPr b="1" lang="da" sz="4000"/>
              <a:t>inddrage børnene i samfundsrelevante emner såsom Krigen i Ukraine, klimakrisen og konflikten i Israel</a:t>
            </a:r>
            <a:endParaRPr b="1"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